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71" r:id="rId3"/>
    <p:sldId id="272" r:id="rId4"/>
    <p:sldId id="273" r:id="rId5"/>
    <p:sldId id="274" r:id="rId6"/>
    <p:sldId id="275" r:id="rId7"/>
    <p:sldId id="276" r:id="rId8"/>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3" d="100"/>
          <a:sy n="83" d="100"/>
        </p:scale>
        <p:origin x="216" y="-6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5E424D-FBB0-458D-89C7-C50315B7EA88}"/>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A9EFF336-9CFB-4D3E-B8A2-8B28C233441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76F5E372-096D-48B8-A35E-01C10F9A8EF6}"/>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5" name="Espaço Reservado para Rodapé 4">
            <a:extLst>
              <a:ext uri="{FF2B5EF4-FFF2-40B4-BE49-F238E27FC236}">
                <a16:creationId xmlns:a16="http://schemas.microsoft.com/office/drawing/2014/main" id="{D9DF1E42-971C-40CC-8B86-232576B9D88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61DB0AA-ED4B-4E8E-9051-D4252ADD9AD2}"/>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6472576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C8B20D-AF29-4227-92CC-A03E38D2602A}"/>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F5B7CEC4-95E3-40E8-885F-45163C0728C4}"/>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0792511-4589-4B37-A3B3-3EE6FCFAA1AD}"/>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5" name="Espaço Reservado para Rodapé 4">
            <a:extLst>
              <a:ext uri="{FF2B5EF4-FFF2-40B4-BE49-F238E27FC236}">
                <a16:creationId xmlns:a16="http://schemas.microsoft.com/office/drawing/2014/main" id="{8D9E7604-D5BC-44B4-8D09-4E84FD4F229F}"/>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206458F0-31A6-43C5-AE48-A61BC493928E}"/>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214492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1C452D3-1CA2-4DFB-A446-16E844104C2A}"/>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05C2428D-7F37-4BDA-95A0-42056486CDFF}"/>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B7ED150-383D-49F0-9626-46BB33E6E9E8}"/>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5" name="Espaço Reservado para Rodapé 4">
            <a:extLst>
              <a:ext uri="{FF2B5EF4-FFF2-40B4-BE49-F238E27FC236}">
                <a16:creationId xmlns:a16="http://schemas.microsoft.com/office/drawing/2014/main" id="{9730A368-004E-438B-8900-4435E9CD200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55FAFF2-A618-4281-AC71-0669A716EDA6}"/>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635968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224628-9432-4021-836B-D0FCC5BC211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1B556DE8-249F-4579-8A58-D4CFABB38FEE}"/>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6E60CE1-AE7B-417E-ADD1-D05FB0DAE01B}"/>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5" name="Espaço Reservado para Rodapé 4">
            <a:extLst>
              <a:ext uri="{FF2B5EF4-FFF2-40B4-BE49-F238E27FC236}">
                <a16:creationId xmlns:a16="http://schemas.microsoft.com/office/drawing/2014/main" id="{269F836C-831B-494B-B440-37B66904732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B1B38FB-C93B-4F05-B60F-F80F8E40AD40}"/>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3903851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0B09E1-B7E9-4001-A6FD-D37EE724BB2F}"/>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A11FE325-AC7C-4FF3-9397-4E68FF92B37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3E815C2B-1560-4D45-A44D-C52214241789}"/>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5" name="Espaço Reservado para Rodapé 4">
            <a:extLst>
              <a:ext uri="{FF2B5EF4-FFF2-40B4-BE49-F238E27FC236}">
                <a16:creationId xmlns:a16="http://schemas.microsoft.com/office/drawing/2014/main" id="{9DB7B3A9-B430-4210-A5BC-4BB7420744D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105074F-D6F1-4618-A424-1DD3CFB307F5}"/>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2416370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53FC38-2F58-4856-B04E-3DAA3D106834}"/>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80ABB695-B90A-41DA-AE68-3C088F7BA7AF}"/>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463B3EFD-8219-4AD3-BB08-B56835F9577D}"/>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931FC42C-DC33-40D6-B4B7-B986A03AB112}"/>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6" name="Espaço Reservado para Rodapé 5">
            <a:extLst>
              <a:ext uri="{FF2B5EF4-FFF2-40B4-BE49-F238E27FC236}">
                <a16:creationId xmlns:a16="http://schemas.microsoft.com/office/drawing/2014/main" id="{BB884AE0-FE4B-49BE-A6A2-FAC8EE7A00F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051FC1E0-B902-4C8A-8E8E-2D7A769AC8EF}"/>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3464408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D48DD0-C92E-43FD-8F5F-751186DAC9AA}"/>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2978F96C-BFEC-4610-9CC2-AA0F351D9C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DE6D3C6C-D6A1-4EB4-9315-0D69E410572B}"/>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37742EA8-7EA2-49C2-8E83-2FB38A671E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86BFA2D4-8699-4BF3-9621-B5C4118B7C60}"/>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CBB009B2-6198-48C2-BA66-D163675A51B3}"/>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8" name="Espaço Reservado para Rodapé 7">
            <a:extLst>
              <a:ext uri="{FF2B5EF4-FFF2-40B4-BE49-F238E27FC236}">
                <a16:creationId xmlns:a16="http://schemas.microsoft.com/office/drawing/2014/main" id="{5572D92B-71FB-4D83-9E63-60CC27E09F5C}"/>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35B1DEC1-3464-4D92-8664-62BA9C0E4109}"/>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1986997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50E5BE-8E8D-494B-BCD9-0748F2052B3B}"/>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9001F380-91CD-4B33-AF89-D52B4A9B3BA0}"/>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4" name="Espaço Reservado para Rodapé 3">
            <a:extLst>
              <a:ext uri="{FF2B5EF4-FFF2-40B4-BE49-F238E27FC236}">
                <a16:creationId xmlns:a16="http://schemas.microsoft.com/office/drawing/2014/main" id="{B3F85A0A-21AB-4F32-BFC7-8056E49C385C}"/>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8BD5D13A-7AA6-436B-87A4-C47083086E37}"/>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3988751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F24C1DF9-A3F5-4D02-8E81-BDFAA2CDD8AE}"/>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3" name="Espaço Reservado para Rodapé 2">
            <a:extLst>
              <a:ext uri="{FF2B5EF4-FFF2-40B4-BE49-F238E27FC236}">
                <a16:creationId xmlns:a16="http://schemas.microsoft.com/office/drawing/2014/main" id="{D5439085-28A7-4991-B428-1E5502296ED0}"/>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6E19237A-142E-46B1-B2EA-065522334C1D}"/>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663889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032DFF-17E2-468D-93F9-DC18711C832D}"/>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64C170B5-E2B0-4BAB-A776-3E393FE3A65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2A713AEF-58B9-43D4-8965-5AAE33B0C3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30ACC57-4D86-4B85-A7CD-55320916A4D4}"/>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6" name="Espaço Reservado para Rodapé 5">
            <a:extLst>
              <a:ext uri="{FF2B5EF4-FFF2-40B4-BE49-F238E27FC236}">
                <a16:creationId xmlns:a16="http://schemas.microsoft.com/office/drawing/2014/main" id="{90B225F0-E396-4F16-8184-7CF86D2368F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BE4C4DD9-26A7-4758-A914-008396535A68}"/>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382492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BA05F8-A21C-467E-8612-E304BDD8235D}"/>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8815B651-3BCC-4A31-AA1F-AC7388E3E7A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5EEAC964-8CDA-4EC9-A478-9AA0F38E24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007C4866-2A97-409B-A061-BEC517D6A080}"/>
              </a:ext>
            </a:extLst>
          </p:cNvPr>
          <p:cNvSpPr>
            <a:spLocks noGrp="1"/>
          </p:cNvSpPr>
          <p:nvPr>
            <p:ph type="dt" sz="half" idx="10"/>
          </p:nvPr>
        </p:nvSpPr>
        <p:spPr/>
        <p:txBody>
          <a:bodyPr/>
          <a:lstStyle/>
          <a:p>
            <a:fld id="{2D3DAE73-90F6-4175-9940-4636E449E371}" type="datetimeFigureOut">
              <a:rPr lang="pt-BR" smtClean="0"/>
              <a:t>11/02/2022</a:t>
            </a:fld>
            <a:endParaRPr lang="pt-BR"/>
          </a:p>
        </p:txBody>
      </p:sp>
      <p:sp>
        <p:nvSpPr>
          <p:cNvPr id="6" name="Espaço Reservado para Rodapé 5">
            <a:extLst>
              <a:ext uri="{FF2B5EF4-FFF2-40B4-BE49-F238E27FC236}">
                <a16:creationId xmlns:a16="http://schemas.microsoft.com/office/drawing/2014/main" id="{5012D680-B939-40A7-93E9-29A3575462F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6086CB39-6022-44A1-8100-6A979BE66851}"/>
              </a:ext>
            </a:extLst>
          </p:cNvPr>
          <p:cNvSpPr>
            <a:spLocks noGrp="1"/>
          </p:cNvSpPr>
          <p:nvPr>
            <p:ph type="sldNum" sz="quarter" idx="12"/>
          </p:nvPr>
        </p:nvSpPr>
        <p:spPr/>
        <p:txBody>
          <a:bodyPr/>
          <a:lstStyle/>
          <a:p>
            <a:fld id="{473A2258-D4D8-4270-A945-5DE727CB888C}" type="slidenum">
              <a:rPr lang="pt-BR" smtClean="0"/>
              <a:t>‹nº›</a:t>
            </a:fld>
            <a:endParaRPr lang="pt-BR"/>
          </a:p>
        </p:txBody>
      </p:sp>
    </p:spTree>
    <p:extLst>
      <p:ext uri="{BB962C8B-B14F-4D97-AF65-F5344CB8AC3E}">
        <p14:creationId xmlns:p14="http://schemas.microsoft.com/office/powerpoint/2010/main" val="2942641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F99C319A-C062-41A9-8316-56BA0D0011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8810ED7D-F0BC-4C2A-8018-38EE007ABC2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E59AF43-C247-42F4-8E62-A49DCC8A11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3DAE73-90F6-4175-9940-4636E449E371}" type="datetimeFigureOut">
              <a:rPr lang="pt-BR" smtClean="0"/>
              <a:t>11/02/2022</a:t>
            </a:fld>
            <a:endParaRPr lang="pt-BR"/>
          </a:p>
        </p:txBody>
      </p:sp>
      <p:sp>
        <p:nvSpPr>
          <p:cNvPr id="5" name="Espaço Reservado para Rodapé 4">
            <a:extLst>
              <a:ext uri="{FF2B5EF4-FFF2-40B4-BE49-F238E27FC236}">
                <a16:creationId xmlns:a16="http://schemas.microsoft.com/office/drawing/2014/main" id="{0F2BE6CB-C269-418B-B49E-61C5AE3A84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8BC69D7D-52DE-41E9-BA4B-36186871E3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A2258-D4D8-4270-A945-5DE727CB888C}" type="slidenum">
              <a:rPr lang="pt-BR" smtClean="0"/>
              <a:t>‹nº›</a:t>
            </a:fld>
            <a:endParaRPr lang="pt-BR"/>
          </a:p>
        </p:txBody>
      </p:sp>
    </p:spTree>
    <p:extLst>
      <p:ext uri="{BB962C8B-B14F-4D97-AF65-F5344CB8AC3E}">
        <p14:creationId xmlns:p14="http://schemas.microsoft.com/office/powerpoint/2010/main" val="4123109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907030"/>
            <a:ext cx="10856415" cy="5262979"/>
          </a:xfrm>
          <a:prstGeom prst="rect">
            <a:avLst/>
          </a:prstGeom>
          <a:noFill/>
        </p:spPr>
        <p:txBody>
          <a:bodyPr wrap="square" rtlCol="0">
            <a:spAutoFit/>
          </a:bodyPr>
          <a:lstStyle/>
          <a:p>
            <a:r>
              <a:rPr lang="pt-BR" b="1" dirty="0"/>
              <a:t>Mercado Cambial em 2022</a:t>
            </a:r>
            <a:r>
              <a:rPr lang="pt-BR" sz="1600" dirty="0"/>
              <a:t>:</a:t>
            </a:r>
          </a:p>
          <a:p>
            <a:r>
              <a:rPr lang="pt-BR" sz="1600" dirty="0"/>
              <a:t>O ambiente econômico atual e o projetado para este ano aponta para inflação ainda elevada, tanto no Brasil, como no resto do mundo. Zona euro teve inflação de 5% em dezembro. Nos Estados Unidos os índices operam em níveis acima do esperado. Desta maneira, a política monetária continuará sendo utilizada na direção do combate </a:t>
            </a:r>
            <a:r>
              <a:rPr lang="pt-BR" sz="1400" dirty="0"/>
              <a:t>as</a:t>
            </a:r>
            <a:r>
              <a:rPr lang="pt-BR" sz="1600" dirty="0"/>
              <a:t> altas de </a:t>
            </a:r>
            <a:r>
              <a:rPr lang="pt-BR" sz="1600" dirty="0" err="1"/>
              <a:t>preços.Nesta</a:t>
            </a:r>
            <a:r>
              <a:rPr lang="pt-BR" sz="1600" dirty="0"/>
              <a:t> linha aqui no Brasil os juros básicos saltaram de 2% ao ano (2020) para 9,25% ao ano na virada de 2021, tendo projeção para 11,5% para a virada deste ano. Já nos Estados Unidos, a última ata do </a:t>
            </a:r>
            <a:r>
              <a:rPr lang="pt-BR" sz="1600" dirty="0" err="1"/>
              <a:t>Fomc</a:t>
            </a:r>
            <a:r>
              <a:rPr lang="pt-BR" sz="1600" dirty="0"/>
              <a:t> (Comitê de Política Monetária americano) trouxe sinalização de alta de juros já em março e o fim dos estímulos monetários. Assim, o mercado terá a ração que deseja: juros mais </a:t>
            </a:r>
            <a:r>
              <a:rPr lang="pt-BR" sz="1600" dirty="0" err="1"/>
              <a:t>altos.Diante</a:t>
            </a:r>
            <a:r>
              <a:rPr lang="pt-BR" sz="1600" dirty="0"/>
              <a:t> deste cenário o comportamento dos agentes econômicos será de busca de proteção, devido a aversão a risco. Devemos ainda considerar que no caso brasileiro, há agravantes. O crescimento da economia para este ano será pífio, muito próximo de zero, há ainda a preocupação fiscal, a inflação continua no radar e é um ano de eleições presidenciais. Isso tudo com o crescimento do número de infectados pelo coronavírus. Por outro lado, a China terá um ambiente econômico mais favorável, à medida que ocorreram estímulos monetários recentemente, entre eles, a redução do nível de compulsório dos bancos, a liberação de crédito para empréstimos de longo prazo e corte nos juros </a:t>
            </a:r>
            <a:r>
              <a:rPr lang="pt-BR" sz="1600" dirty="0" err="1"/>
              <a:t>básicos.Dentro</a:t>
            </a:r>
            <a:r>
              <a:rPr lang="pt-BR" sz="1600" dirty="0"/>
              <a:t> de uma “normalidade”, levando em conta somente as variáveis econômicas, a cotação do dólar comercial de venda deve operar em torno dos R$ 5,60. Acontece que historicamente, e isso ocorreu em 2014, por exemplo, em ano de eleições o câmbio se torna mais volátil, principalmente a partir do segundo trimestre dos anos com eleições presidenciais, assim, sem considerar eventual agravamento da pandemia de coronavírus (neste caso o mercado pode reagir mais fortemente) é possível projetar um dólar de R$ 5,60 (virada do ano) com variações em momentos mais agudos (como colocado, a partir do segundo trimestre deste ano) na ordem de 5% para </a:t>
            </a:r>
            <a:r>
              <a:rPr lang="pt-BR" sz="1600" dirty="0" err="1"/>
              <a:t>mais.Vale</a:t>
            </a:r>
            <a:r>
              <a:rPr lang="pt-BR" sz="1600" dirty="0"/>
              <a:t> destacar que o calendário eleitoral trará impactos em cada momento das decisões partidárias. Em abril o movimento será pelas filiações partidárias. Em junho o mercado ficará de olho nas convenções partidárias. Em julho e agosto impacto com as inscrições dos candidatos e em setembro e outubro a coisa vai ferver com as campanhas e debates eleitorais. Volatilidade será a tônica do mercado.</a:t>
            </a:r>
          </a:p>
        </p:txBody>
      </p:sp>
    </p:spTree>
    <p:extLst>
      <p:ext uri="{BB962C8B-B14F-4D97-AF65-F5344CB8AC3E}">
        <p14:creationId xmlns:p14="http://schemas.microsoft.com/office/powerpoint/2010/main" val="3321198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907030"/>
            <a:ext cx="10856415" cy="2585323"/>
          </a:xfrm>
          <a:prstGeom prst="rect">
            <a:avLst/>
          </a:prstGeom>
          <a:noFill/>
        </p:spPr>
        <p:txBody>
          <a:bodyPr wrap="square" rtlCol="0">
            <a:spAutoFit/>
          </a:bodyPr>
          <a:lstStyle/>
          <a:p>
            <a:r>
              <a:rPr lang="pt-BR" b="1" dirty="0"/>
              <a:t>O Boletim Focus nesta semana traz os seguintes números (mediana). </a:t>
            </a:r>
          </a:p>
          <a:p>
            <a:endParaRPr lang="pt-BR" b="1" dirty="0"/>
          </a:p>
          <a:p>
            <a:r>
              <a:rPr lang="pt-BR" dirty="0"/>
              <a:t>Ainda o mercado projeta dados de fechamento do ano passado como é o caso do IPCA: projeção de 9,99% (era 10,01%). Para este ano a projeção é de inflação (IPCA) de 5,03% (igual da semana passada). Já para o ano que vem o mercado projeta IPCA de 3,36%. A taxa Selic de virada de ano é projetada em 2022 em 11,75% ao ano (era 11,50%) e para 2023 a projeção é 8,0%. O crescimento econômico para o ano passado teve sua projeção mantida em 4,50%., enquanto para este ano o mercado projeta 0,28% (era 0,36%). Para o ano que vem a projeção é de 1,70% (era 1,80%).  A cotação do dólar comercial de venda projetado para dezembro deste ano é de R$ 5,60 (idêntica à anterior) e para dezembro de 2023 a projeção é de R$ 5,45 (antes R$ 5,40).</a:t>
            </a:r>
            <a:endParaRPr lang="pt-BR" sz="1600" dirty="0"/>
          </a:p>
        </p:txBody>
      </p:sp>
    </p:spTree>
    <p:extLst>
      <p:ext uri="{BB962C8B-B14F-4D97-AF65-F5344CB8AC3E}">
        <p14:creationId xmlns:p14="http://schemas.microsoft.com/office/powerpoint/2010/main" val="1659287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907030"/>
            <a:ext cx="10856415" cy="8956298"/>
          </a:xfrm>
          <a:prstGeom prst="rect">
            <a:avLst/>
          </a:prstGeom>
          <a:noFill/>
        </p:spPr>
        <p:txBody>
          <a:bodyPr wrap="square" rtlCol="0">
            <a:spAutoFit/>
          </a:bodyPr>
          <a:lstStyle/>
          <a:p>
            <a:r>
              <a:rPr lang="pt-BR" b="1" dirty="0"/>
              <a:t>Boletim Econômico Semanal: “Câmbio sem Fronteiras – Treviso” – edição 10/jan./2022 (Boletim nº 12)Por: Economista REINALDO CAFEO.</a:t>
            </a:r>
          </a:p>
          <a:p>
            <a:endParaRPr lang="pt-BR" b="1" dirty="0"/>
          </a:p>
          <a:p>
            <a:r>
              <a:rPr lang="pt-BR" dirty="0"/>
              <a:t>A cotação do dólar comercial de venda fechou a semana passa com alta acumulada de 0,98%, apesar da queda na última sexta-feira. Com escassez de indicadores, o mercado cambial foi impactado pela expectativa em torno da decisão sobre a política monetária americana e ainda pela ainda presente aversão a risco no Brasil. Dólar futuro negociado a R$ 5,663, baixa de 0,89%.No tocante a risco no Brasil, a fala do líder do governo, Ricardo Barros (PP-PR) propondo elevação no teto de gastos devido ao possível aumento na arrecadação não pegou bem entre os investidores. Risco fiscal é o maior temor do mercado. Além disso, a projeção de inflação mais alta em 2023 no Brasil (3,41% - antes a projeção era de 3,38%), fez pressão nos juros de longo prazo, mexendo com as opções de proteção dos investidores brasileiros. Impactos na renda variável, renda fixa e no mercado </a:t>
            </a:r>
            <a:r>
              <a:rPr lang="pt-BR" dirty="0" err="1"/>
              <a:t>cambial.Com</a:t>
            </a:r>
            <a:r>
              <a:rPr lang="pt-BR" dirty="0"/>
              <a:t> menor projeção de crescimento econômico para este ano, apontada no Boletim Focus da semana passada, agora em 0,36%, as preocupações sobre a política fiscal, inflação, aumento nos juros domésticos e eleições presidenciais, passaram a impactar mais fortemente nas decisões dos agentes </a:t>
            </a:r>
            <a:r>
              <a:rPr lang="pt-BR" dirty="0" err="1"/>
              <a:t>econômicos.O</a:t>
            </a:r>
            <a:r>
              <a:rPr lang="pt-BR" dirty="0"/>
              <a:t> mercado precificou no mercado acionário e no mercado cambial a indicação da ata do </a:t>
            </a:r>
            <a:r>
              <a:rPr lang="pt-BR" dirty="0" err="1"/>
              <a:t>Fomc</a:t>
            </a:r>
            <a:r>
              <a:rPr lang="pt-BR" dirty="0"/>
              <a:t> (Comitê de Política Monetária americano) que aponta para juros em alta já em março e ainda o fim dos estímulos monetários nos </a:t>
            </a:r>
            <a:r>
              <a:rPr lang="pt-BR" dirty="0" err="1"/>
              <a:t>EUAs</a:t>
            </a:r>
            <a:r>
              <a:rPr lang="pt-BR" dirty="0"/>
              <a:t>. A cotação do dólar não fechou em alta mais elevada na semana, em função do movimento de compras de ações no mercado acionário brasileiro. Com a bolsa brasileira sendo considerada “barata” investidores venderam parte de suas posições em dólar para adquirem ações que estavam em condições </a:t>
            </a:r>
            <a:r>
              <a:rPr lang="pt-BR" dirty="0" err="1"/>
              <a:t>favorecidas.O</a:t>
            </a:r>
            <a:r>
              <a:rPr lang="pt-BR" dirty="0"/>
              <a:t> Boletim Focus nesta semana traz os seguintes números (mediana). Ainda o mercado projeta dados de fechamento do ano passado como é o caso do IPCA: projeção de 9,99% (era 10,01%). Para este ano a projeção é de inflação (IPCA) de 5,03% (igual da semana passada). Já para o ano que vem o mercado projeta IPCA de 3,36%. A taxa Selic de virada de ano é projetada em 2022 em 11,75% ao ano (era 11,50%) e para 2023 a projeção é 8,0%. O crescimento econômico para o ano passado teve sua projeção mantida em 4,50%., enquanto para este ano o mercado projeta 0,28% (era 0,36%). Para o ano que vem a projeção é de 1,70% (era 1,80%).  A cotação do dólar comercial de venda projetado para dezembro deste ano é de R$ 5,60 (idêntica à anterior) e para dezembro de 2023 a projeção é de R$ 5,45 (antes R$ 5,40). Para esta semana (principais indicadores):3ª. feira: IPCA (BRA); Discurso do Presidente do </a:t>
            </a:r>
            <a:r>
              <a:rPr lang="pt-BR" dirty="0" err="1"/>
              <a:t>Fed</a:t>
            </a:r>
            <a:r>
              <a:rPr lang="pt-BR" dirty="0"/>
              <a:t> (EUA); IPC (CHI)4ª. feira: IPC (EUA); Confiança do Consumidor (BRA); Fluxo Cambial (BRA)5ª. feira: Crescimento Serviços – </a:t>
            </a:r>
            <a:r>
              <a:rPr lang="pt-BR" dirty="0" err="1"/>
              <a:t>Nov</a:t>
            </a:r>
            <a:r>
              <a:rPr lang="pt-BR" dirty="0"/>
              <a:t> (BRA(; Seguro Desemprego (EUA)6ª. feira: Balança Comercial (CHI); Vendas no Varejo – </a:t>
            </a:r>
            <a:r>
              <a:rPr lang="pt-BR" dirty="0" err="1"/>
              <a:t>Nov</a:t>
            </a:r>
            <a:r>
              <a:rPr lang="pt-BR" dirty="0"/>
              <a:t> (BRA).Destaques da semana: Inflação brasileira do ano passado (IPCA) e Desempenhos de Serviços e Varejo de Novembro (como a produção industrial veio negativa, mercado de olho no PIB do quarto trimestre de 2021).</a:t>
            </a:r>
            <a:endParaRPr lang="pt-BR" sz="1600" dirty="0"/>
          </a:p>
        </p:txBody>
      </p:sp>
    </p:spTree>
    <p:extLst>
      <p:ext uri="{BB962C8B-B14F-4D97-AF65-F5344CB8AC3E}">
        <p14:creationId xmlns:p14="http://schemas.microsoft.com/office/powerpoint/2010/main" val="2000211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552188"/>
            <a:ext cx="10856415" cy="9510296"/>
          </a:xfrm>
          <a:prstGeom prst="rect">
            <a:avLst/>
          </a:prstGeom>
          <a:noFill/>
        </p:spPr>
        <p:txBody>
          <a:bodyPr wrap="square" rtlCol="0">
            <a:spAutoFit/>
          </a:bodyPr>
          <a:lstStyle/>
          <a:p>
            <a:r>
              <a:rPr lang="pt-BR" b="1" dirty="0"/>
              <a:t>Boletim Econômico Semanal: “Câmbio sem Fronteiras – Treviso” – edição 17/jan./2022 (Boletim nº 13)Por: Economista REINALDO CAFEO.</a:t>
            </a:r>
          </a:p>
          <a:p>
            <a:endParaRPr lang="pt-BR" b="1" dirty="0"/>
          </a:p>
          <a:p>
            <a:r>
              <a:rPr lang="pt-BR" dirty="0"/>
              <a:t>A cotação do dólar comercial de venda fechou a semana em R$ 5,51 com queda acumulada de 2% no </a:t>
            </a:r>
            <a:r>
              <a:rPr lang="pt-BR" dirty="0" err="1"/>
              <a:t>período.O</a:t>
            </a:r>
            <a:r>
              <a:rPr lang="pt-BR" dirty="0"/>
              <a:t> início da semana foi influenciado negativamente pela repercussão da ata do </a:t>
            </a:r>
            <a:r>
              <a:rPr lang="pt-BR" dirty="0" err="1"/>
              <a:t>Fomc</a:t>
            </a:r>
            <a:r>
              <a:rPr lang="pt-BR" dirty="0"/>
              <a:t> (Comitê de Política Monetária do Banco Central americano) apontando alta de juros já para março deste ano e fim dos incentivos fiscais. Também o mercado doméstico repercutiu dados do Boletim Focus que apontaram juros maiores (11,75% x 11,50%) para este ano, o crescimento econômico menor em 2022: 0,28% x 0,36%. Também o mercado ficou de olho na questão fiscal, notadamente nas discussões em torno do reajuste salarial dos servidores públicos federais. Cresce a pressão para que Bolsonaro não reajuste os salários de nenhuma categoria neste ano. Houve reversão no mercado, com bom desempenho do Ibovespa, com investidores tendo mais apetite para ativos de risco, saindo dólar e migrando para renda variável. Preços das ações abaixo do valor justo. Empresas de commodities foram as mais visadas, principalmente Vale e Petrobrás. Na semana passada o presidente do Banco Central, Campos Neto, teve que enviar carta ao Ministério da Economia justificando o não cumprimento da meta de inflação em 2021. A meta era de no máximo 5,25% e o inflação brasileira fechou o ano em 10,06%. Entre os motivos, Campos Neto apontou a alta dos preços das commodities em nível internacional, a crise hídrica no Brasil impactando no preço da energia, e o desequilíbrio entre oferta e procura de inúmeros insumos, incluindo o petróleo. Mantém a previsão de alta nos juros no </a:t>
            </a:r>
            <a:r>
              <a:rPr lang="pt-BR" dirty="0" err="1"/>
              <a:t>Brasil.A</a:t>
            </a:r>
            <a:r>
              <a:rPr lang="pt-BR" dirty="0"/>
              <a:t> inflação dos Estados Unidos fechou em alta expressiva para os padrões americanos: 7% em 2021, porém, veio dentro das expectativas do mercado. Livre Bege (ata do </a:t>
            </a:r>
            <a:r>
              <a:rPr lang="pt-BR" dirty="0" err="1"/>
              <a:t>Fomc</a:t>
            </a:r>
            <a:r>
              <a:rPr lang="pt-BR" dirty="0"/>
              <a:t>) confirma alta dos juros em março. Tanto o volume de serviços como o desempenho do comércio brasileiro vieram positivos em novembro. Maior alívio para o mercado, à medida que o setor industrial apontou queda no </a:t>
            </a:r>
            <a:r>
              <a:rPr lang="pt-BR" dirty="0" err="1"/>
              <a:t>período.Hoje</a:t>
            </a:r>
            <a:r>
              <a:rPr lang="pt-BR" dirty="0"/>
              <a:t> foi divulgado pelo Banco Central brasileiro mais um Boletim Focus. As projeções do mercado (mediana) são as seguintes. Para o IPCA o mercado projeta o índice de 5,09% (a semana passada a projeção era 5,03%). Já para 2023 a projeção é de fechar o ano com inflação em 3,40%. (antes era 3,36%). Para a taxa de juros de virada de ano, o mercado projeta para este ano taxa de 11,75% (sem alteração). Para o ano que vem a projeção é de 8% na virada do ano (sem alteração).  Para o PIB o mercado projeta crescimento de 0,29% (era 0,28%) para este ano. Para 2023 a projeção é PIB 1,75% (era 1,70%). Para o dólar comercial de venda a projeção foi mantida para este ano: R$ 5,60 na virada do ano. Para 2023 a previsão é de um dólar de virada de ano em R$ 5,46 (era R$ 5,45).Hoje foram divulgados dados do PIB chinês que fechou 2021 em 8,1%. A Prévia do PIB no Brasil, o IBC-Br veio positivo em 0,69% em novembro do ano passado, acumulando alta em 12 meses de 4,30%. Principais indicadores da semana:3ª. feira: Dados dos Estoques de Petróleo (EUA).4ª. feira: Fluxo Cambial (BRA).5ª. feira: Pedidos de Desemprego (EUA).6ª. feira: Dados do Setor Agrícola (EUA)Destaques da semana: Repercussão da alta de 8,1% do PIB chinês, também do IBC-Br com alta de 0,69% em novembro do ano passado e de olho no movimento grevista dos servidores públicos </a:t>
            </a:r>
            <a:r>
              <a:rPr lang="pt-BR" dirty="0" err="1"/>
              <a:t>federais.REINALDO</a:t>
            </a:r>
            <a:r>
              <a:rPr lang="pt-BR" dirty="0"/>
              <a:t> CAFEO – Economista</a:t>
            </a:r>
            <a:endParaRPr lang="pt-BR" sz="1600" dirty="0"/>
          </a:p>
        </p:txBody>
      </p:sp>
    </p:spTree>
    <p:extLst>
      <p:ext uri="{BB962C8B-B14F-4D97-AF65-F5344CB8AC3E}">
        <p14:creationId xmlns:p14="http://schemas.microsoft.com/office/powerpoint/2010/main" val="404278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552188"/>
            <a:ext cx="10856415" cy="9787295"/>
          </a:xfrm>
          <a:prstGeom prst="rect">
            <a:avLst/>
          </a:prstGeom>
          <a:noFill/>
        </p:spPr>
        <p:txBody>
          <a:bodyPr wrap="square" rtlCol="0">
            <a:spAutoFit/>
          </a:bodyPr>
          <a:lstStyle/>
          <a:p>
            <a:r>
              <a:rPr lang="pt-BR" b="1" dirty="0"/>
              <a:t>Boletim Econômico Semanal: “Câmbio sem Fronteiras – Treviso” – edição 12/jan./2022 (Boletim nº 14)Por: Economista REINALDO CAFEO</a:t>
            </a:r>
            <a:r>
              <a:rPr lang="pt-BR" dirty="0"/>
              <a:t>.</a:t>
            </a:r>
          </a:p>
          <a:p>
            <a:endParaRPr lang="pt-BR" dirty="0"/>
          </a:p>
          <a:p>
            <a:r>
              <a:rPr lang="pt-BR" dirty="0"/>
              <a:t>Na semana passada a cotação do dólar atingiu o patamar mínimo estimado pelo mercado: R$ 5,40. Com a entrada de capital estrangeiro, sem indicadores econômicos locais relevantes, o apetite por risco aumentou, refletindo positivamente na cotação do dólar. Vale destacar que o mercado aponta um dólar de R$ 5,60 para virada deste ano, com amplitude de 25% entre o valor mínimo e máximo, portanto, teria um piso de R$ 5,40 e um teto de R$ 5,90 (estresse).Houve ainda reação positiva dos agentes econômicos no tocante ao PIB de novembro do ano passado: IBC-Br (prévia do PIB) do Banco Central brasileiro apontam alta de 0,69% e o Monitor do PIB da FGV indicou alta de 1,8% (puxada pelo consumo das famílias e investimentos privados).Em relação ao capital estrangeiro, o Brasil registou mais do que o dobro de entrada de investimentos diretos (na produção) em 2021, fechando o ano com saldo positivo de US$ 58 </a:t>
            </a:r>
            <a:r>
              <a:rPr lang="pt-BR" dirty="0" err="1"/>
              <a:t>bilhões.A</a:t>
            </a:r>
            <a:r>
              <a:rPr lang="pt-BR" dirty="0"/>
              <a:t> Instituição Fiscal Independente projeta déficit orçamentário de R$ 106,2 bilhões para este ano no Brasil. Já o presidente Bolsonaro, sancionou o orçamento para este ano, sem </a:t>
            </a:r>
            <a:r>
              <a:rPr lang="pt-BR" dirty="0" err="1"/>
              <a:t>cortes.No</a:t>
            </a:r>
            <a:r>
              <a:rPr lang="pt-BR" dirty="0"/>
              <a:t> contexto internacional chamou a atenção dos investidores a tensão geopolítica nos Emirados Árabes. Também tensão entre Ucrânia e Rússia. Preço do barril do petróleo em </a:t>
            </a:r>
            <a:r>
              <a:rPr lang="pt-BR" dirty="0" err="1"/>
              <a:t>alta.Ainda</a:t>
            </a:r>
            <a:r>
              <a:rPr lang="pt-BR" dirty="0"/>
              <a:t> no cenário internacional, de uma alta de 0,25% ponto percentual na taxa básica de juros nos Estados Unidos, o mercado já projeta 0,5 ponto percentual. No tocante a </a:t>
            </a:r>
            <a:r>
              <a:rPr lang="pt-BR" dirty="0" err="1"/>
              <a:t>Ômicron</a:t>
            </a:r>
            <a:r>
              <a:rPr lang="pt-BR" dirty="0"/>
              <a:t>, especialistas preveem um crescimento no número de casos, com pico em até 15 dias, para depois iniciar a queda. Estudos são baseados nas experiências nos países que enfrentaram o surto antes do </a:t>
            </a:r>
            <a:r>
              <a:rPr lang="pt-BR" dirty="0" err="1"/>
              <a:t>Brasil.O</a:t>
            </a:r>
            <a:r>
              <a:rPr lang="pt-BR" dirty="0"/>
              <a:t> mercado reagiu a fala do ministro da economia, Paulo Guedes, que no evento do Fórum Econômico Mundial, na Suíça, ele afirmou que o Brasil “tomou a dianteira na alta de juros”, enquanto os demais países, só agora, começam a adotar uma política de aperto monetário para conter a inflação. Esta leitura ajudou a conter a queda no Ibovespa de sexta-feira, mas o dólar voltou a </a:t>
            </a:r>
            <a:r>
              <a:rPr lang="pt-BR" dirty="0" err="1"/>
              <a:t>subir.Já</a:t>
            </a:r>
            <a:r>
              <a:rPr lang="pt-BR" dirty="0"/>
              <a:t> os juros futuros subiram, refletindo as preocupações com o quadro fiscal. Repercutiu a fala do presidente Bolsonaro que admitiu que o governo negocia com o congresso uma PEC para zerar pis/</a:t>
            </a:r>
            <a:r>
              <a:rPr lang="pt-BR" dirty="0" err="1"/>
              <a:t>cofins</a:t>
            </a:r>
            <a:r>
              <a:rPr lang="pt-BR" dirty="0"/>
              <a:t> de combustíveis. Se aprovado são mais de R$ 50 bilhões de renúncia </a:t>
            </a:r>
            <a:r>
              <a:rPr lang="pt-BR" dirty="0" err="1"/>
              <a:t>fiscal.Hoje</a:t>
            </a:r>
            <a:r>
              <a:rPr lang="pt-BR" dirty="0"/>
              <a:t> foi divulgado o Boletim Focus. O mercado projeta (mediana) inflação para este ano em 5,15% (era 5,09%) e 3,40% para o ano que vem. No tocante a taxa básica, a Selic, o mercado mantem a previsão de 11,75% na virada deste ano e de 8% na virada do ano que vem. No tocante ao desempenho do PIB o mercado também manteve a projeção para este ano em 0,29% e reduziu a previsão para o ano que vem: antes era de 1,75% e agora é 1,69%. Quanto a cotação do dólar comercial de venda na virada do ano a previsão do mercado é a mesma da semana passada, ou seja, R$ 5,60. Para o ano que vem a previsão subiu de R$ 5,46 para R$ 5,50 também na virada do </a:t>
            </a:r>
            <a:r>
              <a:rPr lang="pt-BR" dirty="0" err="1"/>
              <a:t>ano.Os</a:t>
            </a:r>
            <a:r>
              <a:rPr lang="pt-BR" dirty="0"/>
              <a:t> principais indicadores e eventos para esta semana.2ª. feira: PMI </a:t>
            </a:r>
            <a:r>
              <a:rPr lang="pt-BR" dirty="0" err="1"/>
              <a:t>Industrial_Jan</a:t>
            </a:r>
            <a:r>
              <a:rPr lang="pt-BR" dirty="0"/>
              <a:t> (EUA)3ª. feira: Confiança do Consumidor </a:t>
            </a:r>
            <a:r>
              <a:rPr lang="pt-BR" dirty="0" err="1"/>
              <a:t>FGV_Jan</a:t>
            </a:r>
            <a:r>
              <a:rPr lang="pt-BR" dirty="0"/>
              <a:t> (BRA). Receita Tributária </a:t>
            </a:r>
            <a:r>
              <a:rPr lang="pt-BR" dirty="0" err="1"/>
              <a:t>Federaal</a:t>
            </a:r>
            <a:r>
              <a:rPr lang="pt-BR" dirty="0"/>
              <a:t> (BRA).4ª. feira: IPC-15 (BRA). Fluxo Cambial (BRA).5ª. feira: Reunião CMN (BRA). Pedidos de Desemprego (EUA). PIB (EUA).6ª. feira: IGP-M (BRA). Taxa de Desemprego (BRA).Sábado: PMI Industrial (CHI).Destaques da semana: IPC-15; Fluxo Cambial; Desemprego Brasil e EUA e IGP-M.REINALDO CAFEO – Economista</a:t>
            </a:r>
            <a:endParaRPr lang="pt-BR" sz="1600" dirty="0"/>
          </a:p>
        </p:txBody>
      </p:sp>
    </p:spTree>
    <p:extLst>
      <p:ext uri="{BB962C8B-B14F-4D97-AF65-F5344CB8AC3E}">
        <p14:creationId xmlns:p14="http://schemas.microsoft.com/office/powerpoint/2010/main" val="3107755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415710"/>
            <a:ext cx="10856415" cy="9233297"/>
          </a:xfrm>
          <a:prstGeom prst="rect">
            <a:avLst/>
          </a:prstGeom>
          <a:noFill/>
        </p:spPr>
        <p:txBody>
          <a:bodyPr wrap="square" rtlCol="0">
            <a:spAutoFit/>
          </a:bodyPr>
          <a:lstStyle/>
          <a:p>
            <a:r>
              <a:rPr lang="pt-BR" b="1" dirty="0"/>
              <a:t>Boletim Econômico Semanal: “Câmbio sem Fronteiras – Treviso” – edição 31/jan./2022 (Boletim nº 15)Por: Economista REINALDO CAFEO</a:t>
            </a:r>
            <a:r>
              <a:rPr lang="pt-BR" dirty="0"/>
              <a:t>.</a:t>
            </a:r>
          </a:p>
          <a:p>
            <a:endParaRPr lang="pt-BR" dirty="0"/>
          </a:p>
          <a:p>
            <a:r>
              <a:rPr lang="pt-BR" dirty="0"/>
              <a:t>Resumo da semana:- IPCA-15, prévia da inflação de janeiro, apontou índice de 0,58%, acima da projeção de 0,48%. Isso fez aumentar as apostas de alta de 1,5 ponto percentual na reunião do COPOM desta semana;- Ibovespa impulsionada por commodities e capital estrangeiro. No caso do capital estrangeiro vale destacar que representa 25% dos negócios concretizados em bolsa, sendo 19 vezes mais em um ano, gerando um superávit para o Brasil de R$ 95 bilhões. O capital estrangeiro é atraído pelos ativos descontados aqui no Brasil, desvalorização do Real e taxa de juros em alta.- </a:t>
            </a:r>
            <a:r>
              <a:rPr lang="pt-BR" dirty="0" err="1"/>
              <a:t>Ômicron</a:t>
            </a:r>
            <a:r>
              <a:rPr lang="pt-BR" dirty="0"/>
              <a:t> segue em alta;- Banco Central americano (</a:t>
            </a:r>
            <a:r>
              <a:rPr lang="pt-BR" dirty="0" err="1"/>
              <a:t>Fed</a:t>
            </a:r>
            <a:r>
              <a:rPr lang="pt-BR" dirty="0"/>
              <a:t>) em vias de subir os juros. Cronograma: suspensão na compra de títulos até março e em seguida alta de juros (+0,25 </a:t>
            </a:r>
            <a:r>
              <a:rPr lang="pt-BR" dirty="0" err="1"/>
              <a:t>p.p</a:t>
            </a:r>
            <a:r>
              <a:rPr lang="pt-BR" dirty="0"/>
              <a:t>.).- PIB do 4º. Trimestre nos EUA: melhor do que o espera 6,9% (x projeção de 5,5%);- Tensão na Ucrânia: impacto alta do preço do petróleo.- Governo brasileiro apurou déficit primário de R$ 35,073 bi em 2021, equivalente a 0,4% do PIB. O menor em 7 anos.- Tanto a confiança do comércio, com o de serviços, em queda, apurou a FGV;- Desemprego no Brasil em queda de 10,6%. Taxa de Desocupação é de 11,65 atingindo 12,4 milhões de trabalhadores. População Ocupada cresceu 3,5%, representando + 3,2 milhões de pessoas (População Ocupada Total: 94,9 mi de pessoas). Dados do IBGE referentes ao trimestre fechado em novembro de 2021 - FGV divulgou o IGPM, inflação do aluguel, de janeiro, que subiu 1,82% e acumula 16,19% em 12 meses. - Os bons resultados corporativos animaram os investidores nos Estados Unidos. Destaque para a Apple, que registrou lucro líquido de US$ 34,6 bilhões no primeiro trimestre fiscal, alta de 20,4% (US$ 2,10 por ação), e informou que a receita líquida foi a maior da história, de US$ 123,9 bilhões.- Dólar se desvalorizou 1,2% frente ao Real na semana passada, atingindo o menor patamar em 4 meses. Os motivos principais? 1) Alta da taxa de juros no Brasil; 2) Anúncio do Ministério da Economia que irá zerar o IOF em operações de moeda estrangeiras (gradativamente de 2022 até 2029); 3) Menor déficit primário em sete </a:t>
            </a:r>
            <a:r>
              <a:rPr lang="pt-BR" dirty="0" err="1"/>
              <a:t>anos.Hoje</a:t>
            </a:r>
            <a:r>
              <a:rPr lang="pt-BR" dirty="0"/>
              <a:t> foi divulgado mais um Boletim Focus:2022: IPCA 5,38%; Selic 11,75% (virada do ano); PIB 0,30% e Dólar R$ 5,60 (virada do ano) . 2023: IPCA 3,50%; Selic 8,0% (virada do ano), PIB 1,55% e Dólar R$ 5.50 (virada do ano).Agenda econômica da </a:t>
            </a:r>
            <a:r>
              <a:rPr lang="pt-BR" dirty="0" err="1"/>
              <a:t>semana:Hoje</a:t>
            </a:r>
            <a:r>
              <a:rPr lang="pt-BR" dirty="0"/>
              <a:t>: 	Dados de emprego formal (CAGED) de dezembro (BRA). PIB do 4º. TRIM (Zona Euro). PMI Industrial da (CHI)3ª. feira:	IPC-S: FGV (BRA). PMI Industrial (BRA). Balança Comercial (BRA). Início reunião COPOM (BRA)4ª. feira: 	IPC-FIPE (BRA). Pesquisa Industrial (BRA). Fluxo Cambial (BRA). Anúncio da Taxa Básica (BRA). Geração de vagas de trabalho (EUA).5ª. feira:	PMI Composto (BRA). Pedidos de Desemprego (EUA).6ª. feira:	Taxa de Desemprego (EUA). Produção e Venda de Veículos (BRA).Destaques da semana: Decisão do COPOM: taxa básica de juros (expectativa de alta de 1,5 ponto percentual e repercussão política do não comparecimento de Bolsonaro na convocação para depor na Polícia </a:t>
            </a:r>
            <a:r>
              <a:rPr lang="pt-BR" dirty="0" err="1"/>
              <a:t>Federal.REINALDO</a:t>
            </a:r>
            <a:r>
              <a:rPr lang="pt-BR" dirty="0"/>
              <a:t> CAFEO – Economista</a:t>
            </a:r>
          </a:p>
          <a:p>
            <a:endParaRPr lang="pt-BR" dirty="0"/>
          </a:p>
        </p:txBody>
      </p:sp>
    </p:spTree>
    <p:extLst>
      <p:ext uri="{BB962C8B-B14F-4D97-AF65-F5344CB8AC3E}">
        <p14:creationId xmlns:p14="http://schemas.microsoft.com/office/powerpoint/2010/main" val="1887983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a:extLst>
              <a:ext uri="{FF2B5EF4-FFF2-40B4-BE49-F238E27FC236}">
                <a16:creationId xmlns:a16="http://schemas.microsoft.com/office/drawing/2014/main" id="{6C647506-EDDC-4ECC-A552-C89E60080634}"/>
              </a:ext>
            </a:extLst>
          </p:cNvPr>
          <p:cNvSpPr txBox="1"/>
          <p:nvPr/>
        </p:nvSpPr>
        <p:spPr>
          <a:xfrm>
            <a:off x="667792" y="415710"/>
            <a:ext cx="10856415" cy="7017306"/>
          </a:xfrm>
          <a:prstGeom prst="rect">
            <a:avLst/>
          </a:prstGeom>
          <a:noFill/>
        </p:spPr>
        <p:txBody>
          <a:bodyPr wrap="square" rtlCol="0">
            <a:spAutoFit/>
          </a:bodyPr>
          <a:lstStyle/>
          <a:p>
            <a:r>
              <a:rPr lang="pt-BR" b="1" dirty="0"/>
              <a:t>Boletim Econômico Semanal: “Câmbio sem Fronteiras – Treviso” – edição 07/02/2022 (Boletim nº 16)Por: Economista REINALDO CAFEO.</a:t>
            </a:r>
          </a:p>
          <a:p>
            <a:endParaRPr lang="pt-BR" b="1" dirty="0"/>
          </a:p>
          <a:p>
            <a:r>
              <a:rPr lang="pt-BR" dirty="0"/>
              <a:t>Resumo da semana:	Taxa Selic em 10,75% ao ano. Destaque para sinalização do Banco Central brasileiro para menor ritmo de alta daqui para frente	Temporada de Balanços no Brasil. Destaque a semana – queda de 10,5% no lucro do Santander (R$ 3,8 bilhões)	Dados do CAGED (Cadastro Geral de Emprego e Desemprego): geração líquida de 2,7 milhões de empregos em 2021 (dezembro, como esperado, veio negativo (-) 265,8 mil empregos)	Produção Industrial brasileira: + 2,9% de dezembro 2021 em relação ao mês anterior. No ano alta de 3,9%	Índices de compras Indústria e Serviços no Brasil em janeiro: ambos recuaram	Preços ao Produtor fecharam em alta de 28,39% em 2021 aqui no Brasil	Facebook a decepção da semana com queda no lucro e queda em dia de 26% no valor das ações	</a:t>
            </a:r>
            <a:r>
              <a:rPr lang="pt-BR" dirty="0" err="1"/>
              <a:t>Payroll</a:t>
            </a:r>
            <a:r>
              <a:rPr lang="pt-BR" dirty="0"/>
              <a:t> (folha de pagamento não agrícola) americano: surpreendeu com a geração de 467 mil vagas no mercado de trabalho. Mercado projetava 150 </a:t>
            </a:r>
            <a:r>
              <a:rPr lang="pt-BR" dirty="0" err="1"/>
              <a:t>mil.Hoje</a:t>
            </a:r>
            <a:r>
              <a:rPr lang="pt-BR" dirty="0"/>
              <a:t> o Banco Central divulgou mais um Boletim Focus. A projeção (mediana) do mercado é a seguinte: 2022 – IPCA 5,44% (era 5,44%). 2023 – 3,50%. Selic – 11,75% na virada de 2022 e 8% na virada de 2023. PIB de 0,30% em 2022 e 1,53% em 2023. Dólar de virada de ano (2022) R$ 5,60 e 2023 – R$ 5,50.No tocante aos impactos no Dólar é importante acompanhar: Possibilidade de alta na cotação: incertezas fiscais, alta dos juros nos Estados Unidos, Risco eleitoral e atraso nas reformas. Possibilidade de baixa na cotação: alta nos juros aqui no Brasil, estrangeiros na bolsa de valores brasileira, balança comercial superavitária e entrada de investimento direto </a:t>
            </a:r>
            <a:r>
              <a:rPr lang="pt-BR" dirty="0" err="1"/>
              <a:t>estrangeiro.Atenção</a:t>
            </a:r>
            <a:r>
              <a:rPr lang="pt-BR" dirty="0"/>
              <a:t> para curtíssimo prazo: podem ocorrer quedas na cotação do dólar, contudo, com juros americanos em alta, podendo até ter anúncios de altas mensais e o tensionamento político no Brasil (eleições) as cotações devem </a:t>
            </a:r>
            <a:r>
              <a:rPr lang="pt-BR" dirty="0" err="1"/>
              <a:t>subir.Para</a:t>
            </a:r>
            <a:r>
              <a:rPr lang="pt-BR" dirty="0"/>
              <a:t> esta semana:- Hoje: PMI Serviços na China. Produção de Veículos no Brasil.- 3ª. feira: Ata do COPOM no Brasil.- 4ª. feira: Vendas no Varejo de 2021, IPCA de janeiro, Confiança do Consumidor e Fluxo Cambial, todos no Brasil. Nos Estados Unidos discurso de </a:t>
            </a:r>
            <a:r>
              <a:rPr lang="pt-BR" dirty="0" err="1"/>
              <a:t>Fomc</a:t>
            </a:r>
            <a:r>
              <a:rPr lang="pt-BR" dirty="0"/>
              <a:t>.. 5ª. feira: Crescimento do Setor de Serviços em 2021 no Brasil. Pedidos de Desemprego e IPC nos Estados Unidos.- 6ª. feira: Prévia do PIB – IBC-Br no </a:t>
            </a:r>
            <a:r>
              <a:rPr lang="pt-BR" dirty="0" err="1"/>
              <a:t>Brasil.Destaques</a:t>
            </a:r>
            <a:r>
              <a:rPr lang="pt-BR" dirty="0"/>
              <a:t> da semana: Ata do COPOM, IPCA e </a:t>
            </a:r>
            <a:r>
              <a:rPr lang="pt-BR" dirty="0" err="1"/>
              <a:t>IBC-Br.REINALDO</a:t>
            </a:r>
            <a:r>
              <a:rPr lang="pt-BR" dirty="0"/>
              <a:t> CAFEO – Economista</a:t>
            </a:r>
          </a:p>
        </p:txBody>
      </p:sp>
    </p:spTree>
    <p:extLst>
      <p:ext uri="{BB962C8B-B14F-4D97-AF65-F5344CB8AC3E}">
        <p14:creationId xmlns:p14="http://schemas.microsoft.com/office/powerpoint/2010/main" val="3405524808"/>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147</TotalTime>
  <Words>3947</Words>
  <Application>Microsoft Office PowerPoint</Application>
  <PresentationFormat>Widescreen</PresentationFormat>
  <Paragraphs>20</Paragraphs>
  <Slides>7</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7</vt:i4>
      </vt:variant>
    </vt:vector>
  </HeadingPairs>
  <TitlesOfParts>
    <vt:vector size="11" baseType="lpstr">
      <vt:lpstr>Arial</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Revisão novo site Treviso 08/02/22</dc:title>
  <dc:creator>Othon Barcellos</dc:creator>
  <cp:lastModifiedBy>Walicy Meira</cp:lastModifiedBy>
  <cp:revision>2</cp:revision>
  <dcterms:created xsi:type="dcterms:W3CDTF">2022-02-08T19:10:55Z</dcterms:created>
  <dcterms:modified xsi:type="dcterms:W3CDTF">2022-02-11T13:01:43Z</dcterms:modified>
</cp:coreProperties>
</file>